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303" r:id="rId3"/>
    <p:sldId id="314" r:id="rId4"/>
    <p:sldId id="318" r:id="rId5"/>
    <p:sldId id="312" r:id="rId6"/>
    <p:sldId id="319" r:id="rId7"/>
    <p:sldId id="341" r:id="rId8"/>
    <p:sldId id="259" r:id="rId9"/>
    <p:sldId id="320" r:id="rId10"/>
    <p:sldId id="342" r:id="rId11"/>
    <p:sldId id="343" r:id="rId12"/>
    <p:sldId id="30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595"/>
  </p:normalViewPr>
  <p:slideViewPr>
    <p:cSldViewPr snapToGrid="0" snapToObjects="1">
      <p:cViewPr>
        <p:scale>
          <a:sx n="76" d="100"/>
          <a:sy n="76" d="100"/>
        </p:scale>
        <p:origin x="-272" y="-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FFCE56-E176-6642-9719-F0B3C933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3611DA4-D920-CF40-A158-E56E4EB6B2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26D8874-415B-C548-AB1B-2A23E4617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8650-DCB3-A849-A122-1946412D724A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77964B-D863-4243-8915-61EC8952D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E8D9072-3ACF-7245-B44B-D2D9F5511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5417E-0C83-3E4C-938C-284B3C5F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9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98C5E5-03BC-9C49-B7B0-0686B5574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66223CC-9C89-EC4D-B5D2-6D8BCBB95B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993D91-5672-FA4C-BD2F-DEACC75C8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8650-DCB3-A849-A122-1946412D724A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300DE15-BA58-DF40-A5E6-0E24AB606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3F43DEB-1C05-0D40-9C9B-A903D5B98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5417E-0C83-3E4C-938C-284B3C5F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70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9792AFD-BEA0-2B44-9A6A-9DE61CB4A1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F6F65A1-C206-E645-A3C0-C692B0708E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35FAE92-7051-E84E-9A35-760530159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8650-DCB3-A849-A122-1946412D724A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8C1EA76-B406-D34B-91B6-A0A982353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1373945-A8CB-4046-8DDB-F9027BC57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5417E-0C83-3E4C-938C-284B3C5F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105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415615-8411-4146-AFD1-89FF2276C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F2D8A91-48D6-F44F-8A40-F224CE245C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0D11C57-8BAB-8240-BDFD-9A2A5B216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8650-DCB3-A849-A122-1946412D724A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3A9FEAD-C603-5D45-8A29-90D2DE919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8F63DF1-9E36-1F4D-B37F-58FF8D8FC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5417E-0C83-3E4C-938C-284B3C5F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80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903B42-D166-A740-B128-E96435E8C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06559E8-32DB-7A45-8919-4D62D34F8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6CD7FA-478A-1F46-B4AC-952272DB7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8650-DCB3-A849-A122-1946412D724A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597F233-D1C4-F944-AA7B-1DCDBE887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38A331-055E-BA4D-B8C8-1B26909C3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5417E-0C83-3E4C-938C-284B3C5F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560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737D3B-650A-5F4F-B04A-B8F341822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7473429-2DC4-954D-A3E7-0D2F932CEF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A8744E7-9BE2-FE46-9901-541A17EAB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7A4E239-2F02-B04C-B9E1-7156DF60F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8650-DCB3-A849-A122-1946412D724A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65C84C8-584F-E940-8A25-7C4552BD1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4FDB271-0036-2A41-9C50-14F0BB5F0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5417E-0C83-3E4C-938C-284B3C5F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21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25D64D-8711-6D45-B380-6CB3CF341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0D99526-9F33-E245-AE31-372E223F6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A9576CC-F463-F046-8D49-86FE0D643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F02DBDC-05A9-4345-9B7A-0395E918C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4F70464-2ADB-DA40-9EC8-23DF57D2CE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2BE2EA8-843F-C24A-B2B1-974D6A2FD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8650-DCB3-A849-A122-1946412D724A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5D77FA9-4106-E548-A734-9163B28C5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D42A13D-2FC3-C940-B9D7-87109A242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5417E-0C83-3E4C-938C-284B3C5F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030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F9C63A-0115-F441-B8D2-C8019BA4D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458518D-79CE-094A-B80E-3482547D6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8650-DCB3-A849-A122-1946412D724A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B3E6F1-B8D1-BE4B-9404-A53B135D0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5A0E9EF-391A-4D41-8D40-5836BAE95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5417E-0C83-3E4C-938C-284B3C5F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9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F00F539-3EC1-8244-BB8E-EE6E218F4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8650-DCB3-A849-A122-1946412D724A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EC80838-4D09-8845-8BE0-53E1AC152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3347965-9866-2942-9544-DDB8C855F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5417E-0C83-3E4C-938C-284B3C5F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822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17515D-C0BA-2F44-AB2F-92CF484B0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FBAA98E-FCB4-3349-BD7B-1E83C7344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7F66DE2-DDB8-4D41-A356-D680671F2E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59CE2BE-11D0-244E-9D30-A50ED1CF8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8650-DCB3-A849-A122-1946412D724A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7793651-0304-7C44-BE20-A600BBBEF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3451611-E538-2E40-886A-81FC2E5B1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5417E-0C83-3E4C-938C-284B3C5F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73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52F26C-1153-114B-A2DD-C9266561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D9673D7-ABE2-0549-9D22-981598B451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858AFB9-EA1E-8C4B-B65A-E20BEC873C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A658ACC-2308-1C49-B9F1-5FEC971DF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8650-DCB3-A849-A122-1946412D724A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390E400-9656-584D-ADD2-531AE356C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E3A3279-404D-7A48-8C6A-39C4BAA47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5417E-0C83-3E4C-938C-284B3C5F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439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BDBA8EE-4B51-EC4D-A380-A43937666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EA08107-5DA2-124F-AD28-A79A40C299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F1DCBA9-D639-3B41-AC9D-E06C85D708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68650-DCB3-A849-A122-1946412D724A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E775B95-CA44-C44E-AFAC-19D467100B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69D55EC-57E0-134D-9947-A123F2B11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5417E-0C83-3E4C-938C-284B3C5F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2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9D0E5F-14EB-3D41-BE6C-89ED8DD5EC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a-GE" sz="4800" dirty="0"/>
              <a:t>საქართველოს 2019 – 2022 წლების აივ/შიდსის ეროვნული სტრატეგიული გეგმა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89D562A-B348-5845-ACAC-38CD737B4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73538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ka-GE" dirty="0"/>
              <a:t>სამუშაო ვერსია </a:t>
            </a:r>
          </a:p>
          <a:p>
            <a:endParaRPr lang="ka-GE" dirty="0"/>
          </a:p>
          <a:p>
            <a:r>
              <a:rPr lang="ka-GE" dirty="0"/>
              <a:t>16 მაისი, 2018</a:t>
            </a:r>
          </a:p>
          <a:p>
            <a:r>
              <a:rPr lang="ka-GE" dirty="0"/>
              <a:t>თბილისი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5449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36525A-2633-F842-91D0-9067A1CE7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სტრატეგიის ძირითადი მიმართულებები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7347D57-EE5C-6C4F-9D37-82A09F63F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სტრატეგიის ძირითადი მიმართულებები და აქტივობები შესაბამისობაშია:</a:t>
            </a:r>
          </a:p>
          <a:p>
            <a:endParaRPr lang="ka-GE" dirty="0"/>
          </a:p>
          <a:p>
            <a:pPr marL="971550" lvl="1" indent="-514350">
              <a:buFont typeface="+mj-lt"/>
              <a:buAutoNum type="arabicPeriod"/>
            </a:pPr>
            <a:r>
              <a:rPr lang="ka-GE" dirty="0"/>
              <a:t>მდგრადი განვითარების მე-3 მიზანთან </a:t>
            </a:r>
          </a:p>
          <a:p>
            <a:pPr marL="971550" lvl="1" indent="-514350">
              <a:buFont typeface="+mj-lt"/>
              <a:buAutoNum type="arabicPeriod"/>
            </a:pPr>
            <a:r>
              <a:rPr lang="ka-GE" dirty="0"/>
              <a:t>90 – 90 – 90 სტრატეგიასთან</a:t>
            </a:r>
          </a:p>
        </p:txBody>
      </p:sp>
    </p:spTree>
    <p:extLst>
      <p:ext uri="{BB962C8B-B14F-4D97-AF65-F5344CB8AC3E}">
        <p14:creationId xmlns:p14="http://schemas.microsoft.com/office/powerpoint/2010/main" val="2116650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AD72B3-3F17-D649-AB97-2659C5B2D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ახალი აქტივობები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4422E7-3742-7747-9E25-E05ECE1C4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თვითტესტირების პროგრამის გაფართოვება</a:t>
            </a:r>
          </a:p>
          <a:p>
            <a:endParaRPr lang="ka-GE" dirty="0"/>
          </a:p>
          <a:p>
            <a:r>
              <a:rPr lang="ka-GE" dirty="0"/>
              <a:t>აივ-ზე და C ჰეპატიტზე სკრინინგის ინტეგრაცია</a:t>
            </a:r>
          </a:p>
          <a:p>
            <a:endParaRPr lang="ka-GE" dirty="0"/>
          </a:p>
          <a:p>
            <a:r>
              <a:rPr lang="en-GB" dirty="0" err="1"/>
              <a:t>ვირუსულ</a:t>
            </a:r>
            <a:r>
              <a:rPr lang="ka-GE" dirty="0"/>
              <a:t>ი</a:t>
            </a:r>
            <a:r>
              <a:rPr lang="lt-LT" dirty="0"/>
              <a:t> C/</a:t>
            </a:r>
            <a:r>
              <a:rPr lang="lt-LT" dirty="0" err="1"/>
              <a:t>B</a:t>
            </a:r>
            <a:r>
              <a:rPr lang="lt-LT" dirty="0"/>
              <a:t> </a:t>
            </a:r>
            <a:r>
              <a:rPr lang="en-GB" dirty="0" err="1"/>
              <a:t>ჰეპატიტ</a:t>
            </a:r>
            <a:r>
              <a:rPr lang="ka-GE" dirty="0"/>
              <a:t>ის მკურნალობის/ვაქცინაციის ჩართვა აივ ინფექციის შემთხვევის მართვის სქემაში</a:t>
            </a:r>
          </a:p>
          <a:p>
            <a:endParaRPr lang="ka-GE" dirty="0"/>
          </a:p>
          <a:p>
            <a:r>
              <a:rPr lang="ka-GE" dirty="0"/>
              <a:t>რეპროდუქციული ჯანმრთელობის სერვისების ჩართვა პაკეტში</a:t>
            </a:r>
          </a:p>
          <a:p>
            <a:endParaRPr lang="ka-GE" dirty="0"/>
          </a:p>
          <a:p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3803053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AA6F34-E29E-AA43-8FBB-E84C92B4F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2650" y="744538"/>
            <a:ext cx="10515600" cy="2852737"/>
          </a:xfrm>
        </p:spPr>
        <p:txBody>
          <a:bodyPr/>
          <a:lstStyle/>
          <a:p>
            <a:r>
              <a:rPr lang="ka-GE" dirty="0"/>
              <a:t>მადლობა ყურადღებისათვის!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776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AD33EE-D935-4F4E-A4BA-D18238C15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ძირითადი და მიღწევები გამოწვევები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F66C343-76E0-CF46-993B-1B5F181768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717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18F912-5923-3940-87B0-169D7D08C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ძირითადი მიღწევები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465701D-18AF-8540-B1D6-CDABC83B2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sz="3200" dirty="0"/>
              <a:t>C ჰეპატიტის სახელმწიფო პროგრამა;</a:t>
            </a:r>
          </a:p>
          <a:p>
            <a:endParaRPr lang="ka-GE" sz="3200" dirty="0"/>
          </a:p>
          <a:p>
            <a:r>
              <a:rPr lang="ka-GE" sz="3200" dirty="0"/>
              <a:t>PrEP-ი დაინერგა სათემო ორგანიზაციაში;</a:t>
            </a:r>
          </a:p>
          <a:p>
            <a:endParaRPr lang="ka-GE" sz="3200" dirty="0"/>
          </a:p>
          <a:p>
            <a:r>
              <a:rPr lang="ka-GE" sz="3200" dirty="0"/>
              <a:t>მნიშვნელოვნად შემცირდა ვერტიკალური გადაცემის შემთხვევები;</a:t>
            </a:r>
          </a:p>
          <a:p>
            <a:endParaRPr lang="ka-G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255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EBCEA3-5546-134D-8660-D025972A7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ძირითადი მიღწევები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4DA41DD-2A4C-3349-A6E1-DDF40C693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OST პროგრამის დაფინანსება მთლიანად აიღო სახელმწიფომ და მოხსნა თანადაფინანსება;</a:t>
            </a:r>
          </a:p>
          <a:p>
            <a:endParaRPr lang="ka-GE" dirty="0"/>
          </a:p>
          <a:p>
            <a:r>
              <a:rPr lang="ka-GE" dirty="0"/>
              <a:t>ARV მკურნალობით მოცვა დიაგნოსტირებულ შემთხვევებში 81%-ს აღწევს;</a:t>
            </a:r>
          </a:p>
          <a:p>
            <a:endParaRPr lang="ka-GE" dirty="0"/>
          </a:p>
          <a:p>
            <a:r>
              <a:rPr lang="ka-GE" dirty="0"/>
              <a:t>ვირუსული სუპრესია მიღწეულია შემთხვევათა 89%-ში.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78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860A50-C2F4-B645-9576-9DF8FCCDF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კვლავ გამოწვევად რჩება: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F595D06-CF80-EE49-A7C3-CBC702927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საკანონმდებლო ცვლილებები, რომლებიც ხელს შეუწყობდა სერვისებთან ხელმისაწვდომობის ზრდას მაღალი რისკის ჯგუფებისათვის;</a:t>
            </a:r>
          </a:p>
          <a:p>
            <a:endParaRPr lang="ka-GE" dirty="0"/>
          </a:p>
          <a:p>
            <a:r>
              <a:rPr lang="ka-GE" dirty="0"/>
              <a:t>შემთხვევათა ადრეული გამოვლინება და მკურნალობაში დროული ჩართვა;</a:t>
            </a:r>
          </a:p>
          <a:p>
            <a:endParaRPr lang="ka-GE" dirty="0"/>
          </a:p>
          <a:p>
            <a:r>
              <a:rPr lang="ka-GE" dirty="0"/>
              <a:t>რისკის ჯგუფების წარმომადგენლების ცოდნის დონე სარისკო ქცევებთან მიმართებაში;</a:t>
            </a:r>
          </a:p>
          <a:p>
            <a:endParaRPr lang="ka-GE" dirty="0"/>
          </a:p>
          <a:p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2818217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860A50-C2F4-B645-9576-9DF8FCCDF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კვლავ გამოწვევად რჩება: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F595D06-CF80-EE49-A7C3-CBC702927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/>
              <a:t>პაციენტთა მოვლა (დამყოლობის უზრუნველყოფა, ბინაზე პალიატური მოვლა ქრონიკული პაციენტებისათვის, სათემო თვითდახმარების სერვისები) სრულად დონორების დაფინანსებაზეა დამოკიდებული</a:t>
            </a:r>
            <a:endParaRPr lang="en-US" dirty="0"/>
          </a:p>
          <a:p>
            <a:endParaRPr lang="en-US" dirty="0"/>
          </a:p>
          <a:p>
            <a:endParaRPr lang="ka-GE" dirty="0"/>
          </a:p>
          <a:p>
            <a:r>
              <a:rPr lang="ka-GE" dirty="0"/>
              <a:t>ინფექციური პათოლოგიის, შიდსისა და კლინიკური იმუნოლოგიის სამეცნიერო - პრაქტიკული ცენტრის ინფრასტრუქტურა</a:t>
            </a:r>
          </a:p>
          <a:p>
            <a:endParaRPr lang="ka-GE" dirty="0"/>
          </a:p>
          <a:p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1362629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DE33FD-8FF6-154F-998E-22B9A275D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კვლავ გამოწვევად რჩება: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EE3596-8A47-654F-8873-74E03190F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პრევენციული პროგრამების დიდი წილი დონორების მიერ ფინანსდება</a:t>
            </a:r>
          </a:p>
          <a:p>
            <a:endParaRPr lang="ka-GE" dirty="0"/>
          </a:p>
          <a:p>
            <a:r>
              <a:rPr lang="ka-GE" dirty="0"/>
              <a:t>მისაღებია გადაწყვეტილება აივ/შიდსის პროგრამისათვის განკუთვნილი სამედიცინო მასალის შესყიდვის ფუნქციის დაბინავების შესახებ</a:t>
            </a:r>
          </a:p>
          <a:p>
            <a:endParaRPr lang="ka-GE" dirty="0"/>
          </a:p>
          <a:p>
            <a:r>
              <a:rPr lang="ka-GE" dirty="0"/>
              <a:t>ქცევაზე ზედამხედველობის, პოპულაციის ზომის შეფასებისა და ზოგიერთი სხვა ოპერაციული კვლევის დაფინანსების შესახებ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95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558E192-6F96-4B48-973E-83D2DCF5245F}"/>
              </a:ext>
            </a:extLst>
          </p:cNvPr>
          <p:cNvSpPr/>
          <p:nvPr/>
        </p:nvSpPr>
        <p:spPr>
          <a:xfrm>
            <a:off x="200517" y="2386845"/>
            <a:ext cx="1124218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sz="4800" dirty="0"/>
              <a:t>სტრატეგიის ძირითადი მიმართულებები</a:t>
            </a:r>
          </a:p>
          <a:p>
            <a:pPr algn="ctr"/>
            <a:r>
              <a:rPr lang="ka-GE" sz="4800" dirty="0"/>
              <a:t>და შემოთავაზებული აქტივობები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530653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2EFC8B-5248-7E40-BAF9-FC4D414F5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სტრატეგიის ძირითადი მიმართულებები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473CBF-F3F7-E446-ABA6-AB771389E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</a:p>
          <a:p>
            <a:endParaRPr lang="ka-GE" dirty="0"/>
          </a:p>
          <a:p>
            <a:r>
              <a:rPr lang="ka-GE" dirty="0"/>
              <a:t>მკურნალობა და მოვლა</a:t>
            </a:r>
          </a:p>
          <a:p>
            <a:endParaRPr lang="ka-GE" dirty="0"/>
          </a:p>
          <a:p>
            <a:r>
              <a:rPr lang="ka-GE" dirty="0"/>
              <a:t>მმართველობა და პოლიტიკის შემუშავება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862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</Words>
  <Application>Microsoft Office PowerPoint</Application>
  <PresentationFormat>Custom</PresentationFormat>
  <Paragraphs>57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საქართველოს 2019 – 2022 წლების აივ/შიდსის ეროვნული სტრატეგიული გეგმა</vt:lpstr>
      <vt:lpstr>ძირითადი და მიღწევები გამოწვევები</vt:lpstr>
      <vt:lpstr>ძირითადი მიღწევები</vt:lpstr>
      <vt:lpstr>ძირითადი მიღწევები</vt:lpstr>
      <vt:lpstr>კვლავ გამოწვევად რჩება:</vt:lpstr>
      <vt:lpstr>კვლავ გამოწვევად რჩება:</vt:lpstr>
      <vt:lpstr>კვლავ გამოწვევად რჩება:</vt:lpstr>
      <vt:lpstr>PowerPoint Presentation</vt:lpstr>
      <vt:lpstr>სტრატეგიის ძირითადი მიმართულებები</vt:lpstr>
      <vt:lpstr>სტრატეგიის ძირითადი მიმართულებები</vt:lpstr>
      <vt:lpstr>ახალი აქტივობები</vt:lpstr>
      <vt:lpstr>მადლობა ყურადღებისათვის!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საქართველოს 2019 – 2022 წლების აივ/შიდსის ეროვნული სტრატეგიული გეგმა</dc:title>
  <dc:creator>Katy Chkhatarashvili</dc:creator>
  <cp:lastModifiedBy>User</cp:lastModifiedBy>
  <cp:revision>1</cp:revision>
  <dcterms:created xsi:type="dcterms:W3CDTF">2018-05-17T11:04:13Z</dcterms:created>
  <dcterms:modified xsi:type="dcterms:W3CDTF">2018-05-18T07:11:38Z</dcterms:modified>
</cp:coreProperties>
</file>